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27"/>
  </p:notesMasterIdLst>
  <p:sldIdLst>
    <p:sldId id="361" r:id="rId2"/>
    <p:sldId id="362" r:id="rId3"/>
    <p:sldId id="272" r:id="rId4"/>
    <p:sldId id="275" r:id="rId5"/>
    <p:sldId id="277" r:id="rId6"/>
    <p:sldId id="279" r:id="rId7"/>
    <p:sldId id="308" r:id="rId8"/>
    <p:sldId id="310" r:id="rId9"/>
    <p:sldId id="312" r:id="rId10"/>
    <p:sldId id="313" r:id="rId11"/>
    <p:sldId id="309" r:id="rId12"/>
    <p:sldId id="319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8" r:id="rId22"/>
    <p:sldId id="349" r:id="rId23"/>
    <p:sldId id="363" r:id="rId24"/>
    <p:sldId id="367" r:id="rId25"/>
    <p:sldId id="366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7" autoAdjust="0"/>
    <p:restoredTop sz="94660"/>
  </p:normalViewPr>
  <p:slideViewPr>
    <p:cSldViewPr showGuides="1">
      <p:cViewPr varScale="1">
        <p:scale>
          <a:sx n="77" d="100"/>
          <a:sy n="77" d="100"/>
        </p:scale>
        <p:origin x="-108" y="-5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页眉占位符 276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 dirty="0"/>
          </a:p>
        </p:txBody>
      </p:sp>
      <p:sp>
        <p:nvSpPr>
          <p:cNvPr id="27651" name="日期占位符 276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 dirty="0"/>
          </a:p>
        </p:txBody>
      </p:sp>
      <p:sp>
        <p:nvSpPr>
          <p:cNvPr id="27652" name="幻灯片图像占位符 2765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7653" name="文本占位符 2765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7654" name="页脚占位符 276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endParaRPr lang="zh-CN" altLang="en-US" sz="1200" dirty="0"/>
          </a:p>
        </p:txBody>
      </p:sp>
      <p:sp>
        <p:nvSpPr>
          <p:cNvPr id="27655" name="灯片编号占位符 276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49063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418" name="幻灯片图像占位符 1212417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212419" name="文本占位符 1212418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/>
          <a:lstStyle/>
          <a:p>
            <a:pPr lvl="0"/>
            <a:endParaRPr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6" name="幻灯片图像占位符 1245185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245187" name="文本占位符 1245186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/>
          <a:lstStyle/>
          <a:p>
            <a:pPr lvl="0"/>
            <a:endParaRPr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14</a:t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639334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7EB7EF64-91D8-4B6D-BC40-B3BCF7AFD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90F0786-8E07-4AA7-BC75-81E05AEA68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688" y="7936"/>
            <a:ext cx="3087688" cy="83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447839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FA71AA1-A1FD-4D8F-A3D6-1F157BD71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23BC4F-EE41-423C-A8E0-9677BB7F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D28145-691B-4928-8FA7-DCDAC23C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8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11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85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12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2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124307D0-4A75-4B38-A0BE-01AF59E626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CB42D23E-FFAF-45F3-BD58-75E6BF3E9E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EDBB40E-CE12-458C-BE7B-4D04CD0ED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C764DE79-268F-4C1A-8933-263129D2AF90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D340D5-63AF-4E5D-8171-117644C68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9A2053-5B4D-44C7-BC45-CF4C9145F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36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2" r:id="rId7"/>
  </p:sldLayoutIdLst>
  <p:hf hdr="0" ft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364145" y="2316540"/>
            <a:ext cx="123612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统计调查（</a:t>
            </a:r>
            <a:r>
              <a:rPr lang="en-US" altLang="zh-CN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2</a:t>
            </a:r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）</a:t>
            </a:r>
            <a:endParaRPr lang="zh-CN" altLang="en-US" sz="9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514" name="矩形 1216513"/>
          <p:cNvSpPr/>
          <p:nvPr/>
        </p:nvSpPr>
        <p:spPr>
          <a:xfrm>
            <a:off x="266700" y="1066800"/>
            <a:ext cx="11658600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为了使样本能较好地反映总体情况，除了有合适的样本容量外，抽取时还要尽量使每一个个体有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相等的机会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被抽到。</a:t>
            </a:r>
          </a:p>
        </p:txBody>
      </p:sp>
      <p:sp>
        <p:nvSpPr>
          <p:cNvPr id="1216517" name="矩形 1216516"/>
          <p:cNvSpPr/>
          <p:nvPr/>
        </p:nvSpPr>
        <p:spPr>
          <a:xfrm>
            <a:off x="599620" y="3618621"/>
            <a:ext cx="10992759" cy="280076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归纳：</a:t>
            </a:r>
          </a:p>
          <a:p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上面抽取样本的过程中，总体中每一个个体都有相等的机会被抽到，像这样的抽样方法叫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简单随机抽样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64D5D7F-5930-4BB9-B96F-FB210DFC26A9}"/>
              </a:ext>
            </a:extLst>
          </p:cNvPr>
          <p:cNvSpPr/>
          <p:nvPr/>
        </p:nvSpPr>
        <p:spPr>
          <a:xfrm>
            <a:off x="284841" y="2351782"/>
            <a:ext cx="12059557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例如，可以在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2 000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名学生的注册学号中，随意抽取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个学号，调查这些学号对应的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名学生。 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2BF615B-DDA7-400D-9E2F-84FAC115BD1D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6517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7" name="文本框 1211396"/>
          <p:cNvSpPr txBox="1"/>
          <p:nvPr/>
        </p:nvSpPr>
        <p:spPr>
          <a:xfrm>
            <a:off x="152400" y="1061620"/>
            <a:ext cx="11811000" cy="5324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要调查下面几个问题，你认为应该作全面调查还是抽样调查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）要调查市场上某种食品含量是否符号国家标准。</a:t>
            </a:r>
          </a:p>
          <a:p>
            <a:pPr>
              <a:buClr>
                <a:schemeClr val="bg1"/>
              </a:buClr>
            </a:pP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）检测某城市的空气质量。</a:t>
            </a:r>
          </a:p>
          <a:p>
            <a:pPr>
              <a:buClr>
                <a:schemeClr val="bg1"/>
              </a:buClr>
            </a:pP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）调查一个村子所有家庭的收入。</a:t>
            </a:r>
          </a:p>
          <a:p>
            <a:pPr>
              <a:buClr>
                <a:schemeClr val="bg1"/>
              </a:buClr>
            </a:pP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）调查人们对保护环境的意识。</a:t>
            </a:r>
          </a:p>
          <a:p>
            <a:pPr>
              <a:buClr>
                <a:schemeClr val="bg1"/>
              </a:buClr>
            </a:pP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）调查一个班级中的学生对建立班级英语角的看法。</a:t>
            </a:r>
          </a:p>
          <a:p>
            <a:pPr>
              <a:buClr>
                <a:schemeClr val="bg1"/>
              </a:buClr>
            </a:pP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）了解一批灯泡的使用寿命。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11398" name="矩形 1211397"/>
          <p:cNvSpPr/>
          <p:nvPr/>
        </p:nvSpPr>
        <p:spPr>
          <a:xfrm>
            <a:off x="8763000" y="1601906"/>
            <a:ext cx="22860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抽样调查</a:t>
            </a:r>
          </a:p>
        </p:txBody>
      </p:sp>
      <p:sp>
        <p:nvSpPr>
          <p:cNvPr id="1211399" name="矩形 1211398"/>
          <p:cNvSpPr/>
          <p:nvPr/>
        </p:nvSpPr>
        <p:spPr>
          <a:xfrm>
            <a:off x="6281056" y="3208199"/>
            <a:ext cx="30480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全面调查</a:t>
            </a:r>
          </a:p>
        </p:txBody>
      </p:sp>
      <p:sp>
        <p:nvSpPr>
          <p:cNvPr id="1211400" name="矩形 1211399"/>
          <p:cNvSpPr/>
          <p:nvPr/>
        </p:nvSpPr>
        <p:spPr>
          <a:xfrm>
            <a:off x="6357257" y="4037101"/>
            <a:ext cx="370114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抽样调查</a:t>
            </a:r>
          </a:p>
        </p:txBody>
      </p:sp>
      <p:sp>
        <p:nvSpPr>
          <p:cNvPr id="1211401" name="矩形 1211400"/>
          <p:cNvSpPr/>
          <p:nvPr/>
        </p:nvSpPr>
        <p:spPr>
          <a:xfrm>
            <a:off x="5823857" y="2430808"/>
            <a:ext cx="2721429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抽样调查</a:t>
            </a:r>
          </a:p>
        </p:txBody>
      </p:sp>
      <p:sp>
        <p:nvSpPr>
          <p:cNvPr id="1211402" name="矩形 1211401"/>
          <p:cNvSpPr/>
          <p:nvPr/>
        </p:nvSpPr>
        <p:spPr>
          <a:xfrm>
            <a:off x="6281056" y="5796380"/>
            <a:ext cx="315685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抽样调查</a:t>
            </a:r>
          </a:p>
        </p:txBody>
      </p:sp>
      <p:sp>
        <p:nvSpPr>
          <p:cNvPr id="1211403" name="矩形 1211402"/>
          <p:cNvSpPr/>
          <p:nvPr/>
        </p:nvSpPr>
        <p:spPr>
          <a:xfrm>
            <a:off x="8987970" y="4950018"/>
            <a:ext cx="30480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solidFill>
                  <a:srgbClr val="FF0000"/>
                </a:solidFill>
              </a:rPr>
              <a:t>全面调查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B9E5DCE-5535-4F67-9FE2-81331CE91C2F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1398" grpId="0"/>
      <p:bldP spid="1211399" grpId="0"/>
      <p:bldP spid="1211400" grpId="0"/>
      <p:bldP spid="1211401" grpId="0"/>
      <p:bldP spid="1211402" grpId="0"/>
      <p:bldP spid="12114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9" name="文本框 1222658"/>
          <p:cNvSpPr txBox="1"/>
          <p:nvPr/>
        </p:nvSpPr>
        <p:spPr>
          <a:xfrm>
            <a:off x="57662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条形图</a:t>
            </a:r>
          </a:p>
        </p:txBody>
      </p:sp>
      <p:sp>
        <p:nvSpPr>
          <p:cNvPr id="1222660" name="文本框 1222659"/>
          <p:cNvSpPr txBox="1"/>
          <p:nvPr/>
        </p:nvSpPr>
        <p:spPr>
          <a:xfrm>
            <a:off x="66933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扇形图</a:t>
            </a:r>
          </a:p>
        </p:txBody>
      </p:sp>
      <p:sp>
        <p:nvSpPr>
          <p:cNvPr id="1222661" name="文本框 1222660"/>
          <p:cNvSpPr txBox="1"/>
          <p:nvPr/>
        </p:nvSpPr>
        <p:spPr>
          <a:xfrm>
            <a:off x="75950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折线图</a:t>
            </a:r>
          </a:p>
        </p:txBody>
      </p:sp>
      <p:grpSp>
        <p:nvGrpSpPr>
          <p:cNvPr id="1222663" name="组合 1222662"/>
          <p:cNvGrpSpPr/>
          <p:nvPr/>
        </p:nvGrpSpPr>
        <p:grpSpPr>
          <a:xfrm>
            <a:off x="6248400" y="3300413"/>
            <a:ext cx="1728788" cy="1168400"/>
            <a:chOff x="2721" y="1922"/>
            <a:chExt cx="1089" cy="736"/>
          </a:xfrm>
        </p:grpSpPr>
        <p:sp>
          <p:nvSpPr>
            <p:cNvPr id="1222664" name="直接连接符 1222663"/>
            <p:cNvSpPr/>
            <p:nvPr/>
          </p:nvSpPr>
          <p:spPr>
            <a:xfrm>
              <a:off x="3265" y="1922"/>
              <a:ext cx="0" cy="295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22665" name="直接连接符 1222664"/>
            <p:cNvSpPr/>
            <p:nvPr/>
          </p:nvSpPr>
          <p:spPr>
            <a:xfrm rot="16200000">
              <a:off x="3266" y="1660"/>
              <a:ext cx="0" cy="1089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22666" name="直接连接符 1222665"/>
            <p:cNvSpPr/>
            <p:nvPr/>
          </p:nvSpPr>
          <p:spPr>
            <a:xfrm>
              <a:off x="2721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22667" name="直接连接符 1222666"/>
            <p:cNvSpPr/>
            <p:nvPr/>
          </p:nvSpPr>
          <p:spPr>
            <a:xfrm>
              <a:off x="3266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22668" name="直接连接符 1222667"/>
            <p:cNvSpPr/>
            <p:nvPr/>
          </p:nvSpPr>
          <p:spPr>
            <a:xfrm>
              <a:off x="3810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1222670" name="文本框 1222669"/>
          <p:cNvSpPr txBox="1"/>
          <p:nvPr/>
        </p:nvSpPr>
        <p:spPr>
          <a:xfrm>
            <a:off x="8434270" y="1066800"/>
            <a:ext cx="800219" cy="2256339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分析数据</a:t>
            </a:r>
          </a:p>
        </p:txBody>
      </p:sp>
      <p:sp>
        <p:nvSpPr>
          <p:cNvPr id="1222671" name="文本框 1222670"/>
          <p:cNvSpPr txBox="1"/>
          <p:nvPr/>
        </p:nvSpPr>
        <p:spPr>
          <a:xfrm>
            <a:off x="10186870" y="1066800"/>
            <a:ext cx="800219" cy="2256339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得出结论</a:t>
            </a:r>
          </a:p>
        </p:txBody>
      </p:sp>
      <p:sp>
        <p:nvSpPr>
          <p:cNvPr id="1222672" name="直接连接符 1222671"/>
          <p:cNvSpPr/>
          <p:nvPr/>
        </p:nvSpPr>
        <p:spPr>
          <a:xfrm>
            <a:off x="2359026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graphicFrame>
        <p:nvGraphicFramePr>
          <p:cNvPr id="1222673" name="对象 1222672"/>
          <p:cNvGraphicFramePr/>
          <p:nvPr>
            <p:extLst>
              <p:ext uri="{D42A27DB-BD31-4B8C-83A1-F6EECF244321}">
                <p14:modId xmlns:p14="http://schemas.microsoft.com/office/powerpoint/2010/main" val="3507507655"/>
              </p:ext>
            </p:extLst>
          </p:nvPr>
        </p:nvGraphicFramePr>
        <p:xfrm>
          <a:off x="1219200" y="3511549"/>
          <a:ext cx="13970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Equation" r:id="rId3" imgW="482600" imgH="1078865" progId="Equation.DSMT4">
                  <p:embed/>
                </p:oleObj>
              </mc:Choice>
              <mc:Fallback>
                <p:oleObj name="Equation" r:id="rId3" imgW="482600" imgH="107886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CC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219200" y="3511549"/>
                        <a:ext cx="1397000" cy="3124200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rgbClr val="0000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2674" name="直接连接符 1222673"/>
          <p:cNvSpPr/>
          <p:nvPr/>
        </p:nvSpPr>
        <p:spPr>
          <a:xfrm>
            <a:off x="1916113" y="3300413"/>
            <a:ext cx="0" cy="503237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2675" name="文本框 1222674"/>
          <p:cNvSpPr txBox="1"/>
          <p:nvPr/>
        </p:nvSpPr>
        <p:spPr>
          <a:xfrm>
            <a:off x="3211945" y="1073426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收集数据</a:t>
            </a:r>
          </a:p>
        </p:txBody>
      </p:sp>
      <p:sp>
        <p:nvSpPr>
          <p:cNvPr id="1222677" name="文本框 1222676"/>
          <p:cNvSpPr txBox="1"/>
          <p:nvPr/>
        </p:nvSpPr>
        <p:spPr>
          <a:xfrm>
            <a:off x="4929070" y="1073426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整理数据</a:t>
            </a:r>
          </a:p>
        </p:txBody>
      </p:sp>
      <p:sp>
        <p:nvSpPr>
          <p:cNvPr id="1222679" name="文本框 1222678"/>
          <p:cNvSpPr txBox="1"/>
          <p:nvPr/>
        </p:nvSpPr>
        <p:spPr>
          <a:xfrm>
            <a:off x="1538289" y="1066800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4000" b="1">
                <a:latin typeface="Times New Roman" panose="02020603050405020304" pitchFamily="18" charset="0"/>
                <a:ea typeface="楷体_GB2312" pitchFamily="49" charset="-122"/>
              </a:defRPr>
            </a:lvl1pPr>
          </a:lstStyle>
          <a:p>
            <a:r>
              <a:rPr lang="zh-CN" altLang="en-US" dirty="0"/>
              <a:t>统计调查</a:t>
            </a:r>
          </a:p>
        </p:txBody>
      </p:sp>
      <p:sp>
        <p:nvSpPr>
          <p:cNvPr id="1222680" name="文本框 1222679"/>
          <p:cNvSpPr txBox="1"/>
          <p:nvPr/>
        </p:nvSpPr>
        <p:spPr>
          <a:xfrm>
            <a:off x="6681670" y="1066800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隶书" panose="02010509060101010101" pitchFamily="49" charset="-122"/>
                <a:ea typeface="楷体_GB2312" pitchFamily="49" charset="-122"/>
              </a:rPr>
              <a:t>描述数据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3ECA7904-2651-4FAE-8E62-F99091E924F2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9" name="直接连接符 28">
            <a:extLst>
              <a:ext uri="{FF2B5EF4-FFF2-40B4-BE49-F238E27FC236}">
                <a16:creationId xmlns:a16="http://schemas.microsoft.com/office/drawing/2014/main" xmlns="" id="{111E1A0E-507C-43DD-A0C6-E4D4373AFD42}"/>
              </a:ext>
            </a:extLst>
          </p:cNvPr>
          <p:cNvSpPr/>
          <p:nvPr/>
        </p:nvSpPr>
        <p:spPr>
          <a:xfrm>
            <a:off x="4012164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" name="直接连接符 29">
            <a:extLst>
              <a:ext uri="{FF2B5EF4-FFF2-40B4-BE49-F238E27FC236}">
                <a16:creationId xmlns:a16="http://schemas.microsoft.com/office/drawing/2014/main" xmlns="" id="{EB5B7FE0-FA84-4EBA-8DF8-73DE3199D61A}"/>
              </a:ext>
            </a:extLst>
          </p:cNvPr>
          <p:cNvSpPr/>
          <p:nvPr/>
        </p:nvSpPr>
        <p:spPr>
          <a:xfrm>
            <a:off x="5777032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1" name="直接连接符 30">
            <a:extLst>
              <a:ext uri="{FF2B5EF4-FFF2-40B4-BE49-F238E27FC236}">
                <a16:creationId xmlns:a16="http://schemas.microsoft.com/office/drawing/2014/main" xmlns="" id="{5F74B1F3-7DBD-44AF-9B18-2A6240686EFC}"/>
              </a:ext>
            </a:extLst>
          </p:cNvPr>
          <p:cNvSpPr/>
          <p:nvPr/>
        </p:nvSpPr>
        <p:spPr>
          <a:xfrm>
            <a:off x="7529632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" name="直接连接符 31">
            <a:extLst>
              <a:ext uri="{FF2B5EF4-FFF2-40B4-BE49-F238E27FC236}">
                <a16:creationId xmlns:a16="http://schemas.microsoft.com/office/drawing/2014/main" xmlns="" id="{B3DA23E6-CCC6-427D-AAFD-DEB95B1CD0DC}"/>
              </a:ext>
            </a:extLst>
          </p:cNvPr>
          <p:cNvSpPr/>
          <p:nvPr/>
        </p:nvSpPr>
        <p:spPr>
          <a:xfrm>
            <a:off x="9282232" y="2146852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2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22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22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22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22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2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2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2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22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2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2659" grpId="0" animBg="1"/>
      <p:bldP spid="1222660" grpId="0" animBg="1"/>
      <p:bldP spid="1222661" grpId="0" animBg="1"/>
      <p:bldP spid="1222670" grpId="0" animBg="1"/>
      <p:bldP spid="1222671" grpId="0" animBg="1"/>
      <p:bldP spid="1222675" grpId="0" animBg="1"/>
      <p:bldP spid="1222677" grpId="0" animBg="1"/>
      <p:bldP spid="12226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3138" name="图片 1243137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243138"/>
            <a:ext cx="3413125" cy="4113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3139" name="文本框 1243138"/>
          <p:cNvSpPr txBox="1"/>
          <p:nvPr/>
        </p:nvSpPr>
        <p:spPr>
          <a:xfrm>
            <a:off x="189562" y="946754"/>
            <a:ext cx="11887200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为了了解某市中小学生的视力情况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提出保护视力的建议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我市准备对中小学生进行视力调查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那么如何调查呢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1243140" name="文本框 1243139"/>
          <p:cNvSpPr txBox="1"/>
          <p:nvPr/>
        </p:nvSpPr>
        <p:spPr>
          <a:xfrm>
            <a:off x="5592505" y="3035999"/>
            <a:ext cx="6477000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由于我市中小学生很多，如果采用全面调查既费时又费力。你能找出既省时省力，又能解决问题的办法吗？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83B416A-E3B7-4434-9F84-5FA6D46CA31C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31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162" name="文本框 1244161"/>
          <p:cNvSpPr txBox="1"/>
          <p:nvPr/>
        </p:nvSpPr>
        <p:spPr>
          <a:xfrm>
            <a:off x="4665778" y="1051436"/>
            <a:ext cx="46275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采取调查方式：</a:t>
            </a:r>
          </a:p>
        </p:txBody>
      </p:sp>
      <p:sp>
        <p:nvSpPr>
          <p:cNvPr id="1244163" name="文本框 1244162"/>
          <p:cNvSpPr txBox="1"/>
          <p:nvPr/>
        </p:nvSpPr>
        <p:spPr>
          <a:xfrm>
            <a:off x="5030786" y="2316102"/>
            <a:ext cx="6932613" cy="2369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solidFill>
                  <a:srgbClr val="008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思考：</a:t>
            </a:r>
            <a:r>
              <a:rPr lang="zh-CN" altLang="en-US" sz="2800" b="1" dirty="0">
                <a:latin typeface="Times New Roman" panose="02020603050405020304" pitchFamily="18" charset="0"/>
                <a:ea typeface="隶书" panose="02010509060101010101" pitchFamily="49" charset="-122"/>
                <a:sym typeface="Wingdings" panose="05000000000000000000" pitchFamily="2" charset="2"/>
              </a:rPr>
              <a:t>                      </a:t>
            </a:r>
          </a:p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仅仅从小学学校抽取部分同学作为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调查的对象，妥当吗？初中学段、高中学段呢？</a:t>
            </a:r>
          </a:p>
        </p:txBody>
      </p:sp>
      <p:pic>
        <p:nvPicPr>
          <p:cNvPr id="1244164" name="图片 1244163" descr="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875" y="981303"/>
            <a:ext cx="3787925" cy="55048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4165" name="文本框 1244164"/>
          <p:cNvSpPr txBox="1"/>
          <p:nvPr/>
        </p:nvSpPr>
        <p:spPr>
          <a:xfrm>
            <a:off x="8056562" y="1064675"/>
            <a:ext cx="27844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抽样调查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F00A419-209E-4C4B-8180-A7531EFAF9EB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4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4163" grpId="0"/>
      <p:bldP spid="12441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210" name="文本占位符 1246209"/>
          <p:cNvSpPr>
            <a:spLocks noGrp="1"/>
          </p:cNvSpPr>
          <p:nvPr>
            <p:ph idx="4294967295"/>
          </p:nvPr>
        </p:nvSpPr>
        <p:spPr>
          <a:xfrm>
            <a:off x="268356" y="2173076"/>
            <a:ext cx="11825868" cy="5040313"/>
          </a:xfrm>
          <a:ln/>
        </p:spPr>
        <p:txBody>
          <a:bodyPr/>
          <a:lstStyle/>
          <a:p>
            <a:pPr algn="just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）确定调查的学校：</a:t>
            </a:r>
          </a:p>
          <a:p>
            <a:pPr algn="just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高中选取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所，城区一所、农村一所，</a:t>
            </a:r>
          </a:p>
          <a:p>
            <a:pPr algn="just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初中三所：市直一所、郊区一所、农村一所；</a:t>
            </a:r>
          </a:p>
          <a:p>
            <a:pPr algn="just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小学四所：市直一所、区直一所、市郊一所、农村一所。</a:t>
            </a:r>
          </a:p>
          <a:p>
            <a:pPr algn="just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）确定调查人数：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高中每年级抽取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人，初中每年级抽取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小学每年级抽取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人，在抽取的人数中男女生各半。</a:t>
            </a:r>
          </a:p>
          <a:p>
            <a:pPr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</a:p>
        </p:txBody>
      </p:sp>
      <p:sp>
        <p:nvSpPr>
          <p:cNvPr id="1246211" name="矩形 1246210"/>
          <p:cNvSpPr/>
          <p:nvPr/>
        </p:nvSpPr>
        <p:spPr>
          <a:xfrm>
            <a:off x="172099" y="1100755"/>
            <a:ext cx="11922125" cy="89133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全市有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所高中，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所初中，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多所小学，怎样选取调查学校及人数，才能较准确地反映出全市中小学生的视力情况呢？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BA9E64B-C8C4-46C4-A316-96BF3EEE14F0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234" name="文本框 1247233"/>
          <p:cNvSpPr txBox="1"/>
          <p:nvPr/>
        </p:nvSpPr>
        <p:spPr>
          <a:xfrm>
            <a:off x="762000" y="2708193"/>
            <a:ext cx="8580438" cy="3786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</a:rPr>
              <a:t>设计调查问卷应注意</a:t>
            </a:r>
            <a:r>
              <a:rPr lang="en-US" altLang="zh-CN" sz="2800" b="1" dirty="0"/>
              <a:t>: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(1)</a:t>
            </a:r>
            <a:r>
              <a:rPr lang="zh-CN" altLang="en-US" sz="2800" b="1" dirty="0"/>
              <a:t>提问不能涉及提问者个人的观点</a:t>
            </a:r>
            <a:r>
              <a:rPr lang="en-US" altLang="zh-CN" sz="2800" b="1" dirty="0"/>
              <a:t>;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(2)</a:t>
            </a:r>
            <a:r>
              <a:rPr lang="zh-CN" altLang="en-US" sz="2800" b="1" dirty="0"/>
              <a:t>不要提问人们不愿回答的问题</a:t>
            </a:r>
            <a:r>
              <a:rPr lang="en-US" altLang="zh-CN" sz="2800" b="1" dirty="0"/>
              <a:t>;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(3)</a:t>
            </a:r>
            <a:r>
              <a:rPr lang="zh-CN" altLang="en-US" sz="2800" b="1" dirty="0"/>
              <a:t>提供选择的答案尽可能全面；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(4)</a:t>
            </a:r>
            <a:r>
              <a:rPr lang="zh-CN" altLang="en-US" sz="2800" b="1" dirty="0"/>
              <a:t>问题应简明；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(5)</a:t>
            </a:r>
            <a:r>
              <a:rPr lang="zh-CN" altLang="en-US" sz="2800" b="1" dirty="0"/>
              <a:t>问卷应简洁。</a:t>
            </a:r>
          </a:p>
        </p:txBody>
      </p:sp>
      <p:sp>
        <p:nvSpPr>
          <p:cNvPr id="1247235" name="矩形 1247234"/>
          <p:cNvSpPr/>
          <p:nvPr/>
        </p:nvSpPr>
        <p:spPr>
          <a:xfrm>
            <a:off x="329108" y="1651796"/>
            <a:ext cx="11786692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/>
              <a:t>    </a:t>
            </a:r>
            <a:r>
              <a:rPr lang="zh-CN" altLang="en-US" sz="2800" b="1" dirty="0"/>
              <a:t>如果为了获得我市中小学生视力状况的数据，找出保护视力的措施，我们采用问卷调查，那么调查问卷中应包括哪些问题？</a:t>
            </a:r>
          </a:p>
        </p:txBody>
      </p:sp>
      <p:sp>
        <p:nvSpPr>
          <p:cNvPr id="1247236" name="矩形 1247235"/>
          <p:cNvSpPr/>
          <p:nvPr/>
        </p:nvSpPr>
        <p:spPr>
          <a:xfrm>
            <a:off x="152400" y="919768"/>
            <a:ext cx="7200900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设计调查问卷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99E53B5-8621-4BAC-A478-E3364C158C40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7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47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47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47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47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8" name="标题 1248257"/>
          <p:cNvSpPr>
            <a:spLocks noGrp="1"/>
          </p:cNvSpPr>
          <p:nvPr>
            <p:ph type="title" idx="4294967295"/>
          </p:nvPr>
        </p:nvSpPr>
        <p:spPr>
          <a:xfrm>
            <a:off x="2243207" y="630541"/>
            <a:ext cx="8207375" cy="1143000"/>
          </a:xfrm>
          <a:ln/>
        </p:spPr>
        <p:txBody>
          <a:bodyPr anchor="ctr"/>
          <a:lstStyle/>
          <a:p>
            <a:r>
              <a:rPr lang="zh-CN" altLang="en-US" b="1" dirty="0">
                <a:solidFill>
                  <a:srgbClr val="0000CC"/>
                </a:solidFill>
                <a:ea typeface="方正姚体" panose="02010601030101010101" pitchFamily="2" charset="-122"/>
              </a:rPr>
              <a:t>中小学视力调查问卷  </a:t>
            </a:r>
            <a:r>
              <a:rPr lang="en-US" altLang="zh-CN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__</a:t>
            </a:r>
            <a:r>
              <a:rPr lang="zh-CN" altLang="en-US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年</a:t>
            </a:r>
            <a:r>
              <a:rPr lang="en-US" altLang="zh-CN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__</a:t>
            </a:r>
            <a:r>
              <a:rPr lang="zh-CN" altLang="en-US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月</a:t>
            </a:r>
            <a:r>
              <a:rPr lang="en-US" altLang="zh-CN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__</a:t>
            </a:r>
            <a:r>
              <a:rPr lang="zh-CN" altLang="en-US" sz="2400" b="1" dirty="0">
                <a:solidFill>
                  <a:srgbClr val="0000CC"/>
                </a:solidFill>
                <a:ea typeface="方正姚体" panose="02010601030101010101" pitchFamily="2" charset="-122"/>
              </a:rPr>
              <a:t>日</a:t>
            </a:r>
          </a:p>
        </p:txBody>
      </p:sp>
      <p:graphicFrame>
        <p:nvGraphicFramePr>
          <p:cNvPr id="1248259" name="表格 1248258"/>
          <p:cNvGraphicFramePr/>
          <p:nvPr/>
        </p:nvGraphicFramePr>
        <p:xfrm>
          <a:off x="2279650" y="1484313"/>
          <a:ext cx="7391400" cy="5173599"/>
        </p:xfrm>
        <a:graphic>
          <a:graphicData uri="http://schemas.openxmlformats.org/drawingml/2006/table">
            <a:tbl>
              <a:tblPr/>
              <a:tblGrid>
                <a:gridCol w="1293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91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07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1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922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年级</a:t>
                      </a:r>
                      <a:endParaRPr lang="zh-CN" altLang="en-US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姓名</a:t>
                      </a:r>
                      <a:endParaRPr lang="zh-CN" altLang="en-US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性别</a:t>
                      </a:r>
                      <a:endParaRPr lang="zh-CN" altLang="en-US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525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视力</a:t>
                      </a:r>
                      <a:endParaRPr lang="zh-CN" altLang="en-US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>
                          <a:solidFill>
                            <a:schemeClr val="tx2"/>
                          </a:solidFill>
                        </a:rPr>
                        <a:t>左眼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矫正</a:t>
                      </a:r>
                    </a:p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tx2"/>
                          </a:solidFill>
                        </a:rPr>
                        <a:t>视力</a:t>
                      </a:r>
                      <a:endParaRPr lang="zh-CN" altLang="en-US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>
                          <a:solidFill>
                            <a:schemeClr val="tx2"/>
                          </a:solidFill>
                        </a:rPr>
                        <a:t>左眼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5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>
                          <a:solidFill>
                            <a:schemeClr val="tx2"/>
                          </a:solidFill>
                        </a:rPr>
                        <a:t>右眼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>
                          <a:solidFill>
                            <a:schemeClr val="tx2"/>
                          </a:solidFill>
                        </a:rPr>
                        <a:t>右眼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93763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学习使用的灯具（    ）</a:t>
                      </a:r>
                    </a:p>
                    <a:p>
                      <a:pPr marL="0" lvl="0" indent="0">
                        <a:buNone/>
                      </a:pP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A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、日光灯 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B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、白炽灯 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C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、节能灯 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D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、其他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3762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看书时眼睛与书本的距离（    ）</a:t>
                      </a:r>
                    </a:p>
                    <a:p>
                      <a:pPr marL="0" lvl="0" indent="0">
                        <a:buNone/>
                      </a:pP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A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、很近 （小于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20cm)  B  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、适中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30cm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左右）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5613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是否躺着看书（    ）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A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、经常 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B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、很少 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C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、从不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5612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平均每天看电视用时间大约是（    ）</a:t>
                      </a:r>
                      <a:endParaRPr lang="zh-CN" altLang="en-US" sz="2400" b="1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5613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平均每天使用电脑的时间大约是（    ）</a:t>
                      </a:r>
                      <a:endParaRPr lang="zh-CN" altLang="en-US" sz="2400" b="1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5612">
                <a:tc gridSpan="6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</a:rPr>
                        <a:t>你认为造成视力不良的原因有哪些？</a:t>
                      </a:r>
                      <a:endParaRPr lang="zh-CN" altLang="en-US" sz="2400" b="1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0C87BF-547D-45F0-A9E8-BCDD6D2BA7EB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82" name="文本占位符 1249281"/>
          <p:cNvSpPr>
            <a:spLocks noGrp="1"/>
          </p:cNvSpPr>
          <p:nvPr>
            <p:ph idx="4294967295"/>
          </p:nvPr>
        </p:nvSpPr>
        <p:spPr>
          <a:xfrm>
            <a:off x="496887" y="1023936"/>
            <a:ext cx="8928100" cy="5410200"/>
          </a:xfrm>
          <a:ln/>
        </p:spPr>
        <p:txBody>
          <a:bodyPr/>
          <a:lstStyle/>
          <a:p>
            <a:pPr algn="just"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收集数据</a:t>
            </a:r>
          </a:p>
          <a:p>
            <a:pPr algn="just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　　</a:t>
            </a:r>
          </a:p>
          <a:p>
            <a:pPr algn="just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</a:t>
            </a:r>
            <a:r>
              <a:rPr lang="zh-CN" altLang="en-US" sz="4000" b="1" dirty="0">
                <a:latin typeface="宋体" panose="02010600030101010101" pitchFamily="2" charset="-122"/>
              </a:rPr>
              <a:t>采用各种方式进行问卷调查。</a:t>
            </a:r>
            <a:endParaRPr lang="zh-CN" altLang="en-US" b="1" dirty="0"/>
          </a:p>
        </p:txBody>
      </p:sp>
      <p:sp>
        <p:nvSpPr>
          <p:cNvPr id="1249283" name="矩形 1249282"/>
          <p:cNvSpPr/>
          <p:nvPr/>
        </p:nvSpPr>
        <p:spPr>
          <a:xfrm>
            <a:off x="564304" y="3313537"/>
            <a:ext cx="2698175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bg1"/>
              </a:buClr>
            </a:pP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整理数据</a:t>
            </a:r>
          </a:p>
        </p:txBody>
      </p:sp>
      <p:sp>
        <p:nvSpPr>
          <p:cNvPr id="1249284" name="文本框 1249283"/>
          <p:cNvSpPr txBox="1"/>
          <p:nvPr/>
        </p:nvSpPr>
        <p:spPr>
          <a:xfrm>
            <a:off x="1219200" y="4360936"/>
            <a:ext cx="3922712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000" b="1" dirty="0">
                <a:latin typeface="Times New Roman" panose="02020603050405020304" pitchFamily="18" charset="0"/>
              </a:rPr>
              <a:t>列统计表。</a:t>
            </a:r>
          </a:p>
        </p:txBody>
      </p:sp>
      <p:sp>
        <p:nvSpPr>
          <p:cNvPr id="1249285" name="文本框 1249284"/>
          <p:cNvSpPr txBox="1"/>
          <p:nvPr/>
        </p:nvSpPr>
        <p:spPr>
          <a:xfrm>
            <a:off x="882650" y="5244127"/>
            <a:ext cx="815657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（只对问卷的前一部分作整理与描述）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93F3313-C7CD-4D10-B6C7-1F96AB17F343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43EA4BB-BE2A-488E-B3FB-2EBEC4111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023936"/>
            <a:ext cx="4413628" cy="3884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283" grpId="0"/>
      <p:bldP spid="1249284" grpId="0"/>
      <p:bldP spid="12492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306" name="矩形 1250305"/>
          <p:cNvSpPr/>
          <p:nvPr/>
        </p:nvSpPr>
        <p:spPr>
          <a:xfrm>
            <a:off x="152400" y="919768"/>
            <a:ext cx="61214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中小学生视力调查统计表</a:t>
            </a:r>
          </a:p>
        </p:txBody>
      </p:sp>
      <p:sp>
        <p:nvSpPr>
          <p:cNvPr id="1250339" name="文本框 1250338"/>
          <p:cNvSpPr txBox="1"/>
          <p:nvPr/>
        </p:nvSpPr>
        <p:spPr>
          <a:xfrm>
            <a:off x="1017104" y="5211110"/>
            <a:ext cx="10591800" cy="145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为了比较不同学段的学生的视力情况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你能根据上表画出统计图来更直观地反映数据信息的变化情况吗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1250340" name="文本框 1250339"/>
          <p:cNvSpPr txBox="1"/>
          <p:nvPr/>
        </p:nvSpPr>
        <p:spPr>
          <a:xfrm>
            <a:off x="419100" y="4093834"/>
            <a:ext cx="16383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3300"/>
                </a:solidFill>
              </a:rPr>
              <a:t>思考</a:t>
            </a:r>
            <a:r>
              <a:rPr lang="en-US" altLang="zh-CN" sz="3600" b="1" dirty="0">
                <a:solidFill>
                  <a:srgbClr val="FF3300"/>
                </a:solidFill>
              </a:rPr>
              <a:t>:</a:t>
            </a:r>
          </a:p>
        </p:txBody>
      </p:sp>
      <p:sp>
        <p:nvSpPr>
          <p:cNvPr id="1250341" name="文本框 1250340"/>
          <p:cNvSpPr txBox="1"/>
          <p:nvPr/>
        </p:nvSpPr>
        <p:spPr>
          <a:xfrm>
            <a:off x="990600" y="4712464"/>
            <a:ext cx="82121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你能从表中的数据获取哪些信息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E1D8F0B-2398-4732-B968-431CA04170C8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F25E3CB-D7D4-4059-9D31-8294E09B8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1566099"/>
            <a:ext cx="7581900" cy="2940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0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0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0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0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5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0339" grpId="0"/>
      <p:bldP spid="1250340" grpId="0"/>
      <p:bldP spid="12503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284224" y="1563638"/>
            <a:ext cx="9885482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什么是抽样调查？抽样调查的相关概念？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290544" y="2715823"/>
            <a:ext cx="724385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理解并掌握统计调查的一般过程？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330" name="文本占位符 1251329"/>
          <p:cNvSpPr>
            <a:spLocks noGrp="1"/>
          </p:cNvSpPr>
          <p:nvPr>
            <p:ph idx="4294967295"/>
          </p:nvPr>
        </p:nvSpPr>
        <p:spPr>
          <a:xfrm>
            <a:off x="0" y="908050"/>
            <a:ext cx="12039600" cy="1911350"/>
          </a:xfrm>
          <a:ln/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描述数据</a:t>
            </a:r>
          </a:p>
          <a:p>
            <a:pPr lvl="1" algn="just">
              <a:lnSpc>
                <a:spcPct val="90000"/>
              </a:lnSpc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</a:t>
            </a:r>
            <a:r>
              <a:rPr lang="zh-CN" altLang="en-US" sz="4000" b="1" dirty="0">
                <a:latin typeface="宋体" panose="02010600030101010101" pitchFamily="2" charset="-122"/>
              </a:rPr>
              <a:t>学生交流各自数据，画出高中、初中、小学学生视力条形统计图、折线统计图、扇形统计图。</a:t>
            </a:r>
          </a:p>
          <a:p>
            <a:pPr lvl="1" algn="just">
              <a:lnSpc>
                <a:spcPct val="90000"/>
              </a:lnSpc>
              <a:buNone/>
            </a:pPr>
            <a:r>
              <a:rPr lang="zh-CN" altLang="en-US" sz="4000" b="1" dirty="0">
                <a:latin typeface="宋体" panose="02010600030101010101" pitchFamily="2" charset="-122"/>
                <a:cs typeface="Times New Roman" panose="02020603050405020304" pitchFamily="18" charset="0"/>
              </a:rPr>
              <a:t>   </a:t>
            </a:r>
            <a:endParaRPr lang="zh-CN" altLang="en-US" sz="4000" b="1" dirty="0">
              <a:latin typeface="汉仪行楷简" pitchFamily="49" charset="-122"/>
              <a:ea typeface="汉仪行楷简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6BAD63F-51C3-4807-A2EA-97E899626239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xmlns="" id="{2244C763-72D0-47F0-9789-158312A26D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5769811"/>
              </p:ext>
            </p:extLst>
          </p:nvPr>
        </p:nvGraphicFramePr>
        <p:xfrm>
          <a:off x="-158014" y="3337576"/>
          <a:ext cx="4313623" cy="2878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5" r:id="rId3" imgW="8140700" imgH="5435600" progId="MSGraph.Chart.8">
                  <p:embed/>
                </p:oleObj>
              </mc:Choice>
              <mc:Fallback>
                <p:oleObj r:id="rId3" imgW="8140700" imgH="5435600" progId="MSGraph.Chart.8">
                  <p:embed/>
                  <p:pic>
                    <p:nvPicPr>
                      <p:cNvPr id="1252354" name="对象 125235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58014" y="3337576"/>
                        <a:ext cx="4313623" cy="287855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xmlns="" id="{3C3151CA-2B16-4FFA-BCB4-A6231A230C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3165576"/>
              </p:ext>
            </p:extLst>
          </p:nvPr>
        </p:nvGraphicFramePr>
        <p:xfrm>
          <a:off x="8469232" y="3616977"/>
          <a:ext cx="3572219" cy="238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r:id="rId5" imgW="8140700" imgH="5435600" progId="MSGraph.Chart.8">
                  <p:embed/>
                </p:oleObj>
              </mc:Choice>
              <mc:Fallback>
                <p:oleObj r:id="rId5" imgW="8140700" imgH="5435600" progId="MSGraph.Chart.8">
                  <p:embed/>
                  <p:pic>
                    <p:nvPicPr>
                      <p:cNvPr id="1252355" name="对象 125235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69232" y="3616977"/>
                        <a:ext cx="3572219" cy="2384288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xmlns="" id="{7E54EB8F-EAA9-4195-B057-CB904E945D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5674936"/>
              </p:ext>
            </p:extLst>
          </p:nvPr>
        </p:nvGraphicFramePr>
        <p:xfrm>
          <a:off x="4155609" y="3369843"/>
          <a:ext cx="4313623" cy="2878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r:id="rId7" imgW="8140700" imgH="5435600" progId="MSGraph.Chart.8">
                  <p:embed/>
                </p:oleObj>
              </mc:Choice>
              <mc:Fallback>
                <p:oleObj r:id="rId7" imgW="8140700" imgH="5435600" progId="MSGraph.Chart.8">
                  <p:embed/>
                  <p:pic>
                    <p:nvPicPr>
                      <p:cNvPr id="1252356" name="对象 125235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55609" y="3369843"/>
                        <a:ext cx="4313623" cy="287855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378" name="文本占位符 1253377"/>
          <p:cNvSpPr>
            <a:spLocks noGrp="1"/>
          </p:cNvSpPr>
          <p:nvPr>
            <p:ph idx="4294967295"/>
          </p:nvPr>
        </p:nvSpPr>
        <p:spPr>
          <a:xfrm>
            <a:off x="228600" y="919768"/>
            <a:ext cx="8496300" cy="2966432"/>
          </a:xfrm>
          <a:ln/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分析数据</a:t>
            </a:r>
          </a:p>
          <a:p>
            <a:pPr algn="just">
              <a:lnSpc>
                <a:spcPct val="90000"/>
              </a:lnSpc>
              <a:buNone/>
            </a:pPr>
            <a:r>
              <a:rPr lang="zh-CN" altLang="en-US" sz="2800" b="1" dirty="0">
                <a:ea typeface="黑体" panose="02010609060101010101" pitchFamily="49" charset="-122"/>
              </a:rPr>
              <a:t>　</a:t>
            </a:r>
            <a:r>
              <a:rPr lang="zh-CN" altLang="en-US" b="1" dirty="0">
                <a:latin typeface="宋体" panose="02010600030101010101" pitchFamily="2" charset="-122"/>
                <a:ea typeface="汉仪行楷简" pitchFamily="49" charset="-122"/>
              </a:rPr>
              <a:t>通过观察表格、统计图，讨论</a:t>
            </a:r>
            <a:r>
              <a:rPr lang="en-US" altLang="zh-CN" b="1" dirty="0">
                <a:latin typeface="宋体" panose="02010600030101010101" pitchFamily="2" charset="-122"/>
                <a:ea typeface="汉仪行楷简" pitchFamily="49" charset="-122"/>
              </a:rPr>
              <a:t>:</a:t>
            </a:r>
            <a:endParaRPr lang="en-US" altLang="zh-CN" b="1" dirty="0">
              <a:ea typeface="汉仪行楷简" pitchFamily="49" charset="-122"/>
            </a:endParaRPr>
          </a:p>
          <a:p>
            <a:pPr algn="just">
              <a:lnSpc>
                <a:spcPct val="90000"/>
              </a:lnSpc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latin typeface="宋体" panose="02010600030101010101" pitchFamily="2" charset="-122"/>
              </a:rPr>
              <a:t>）高中、初中、小学的视力情况各如何？</a:t>
            </a:r>
            <a:endParaRPr lang="zh-CN" altLang="en-US" b="1" dirty="0"/>
          </a:p>
          <a:p>
            <a:pPr algn="just">
              <a:lnSpc>
                <a:spcPct val="90000"/>
              </a:lnSpc>
              <a:buNone/>
            </a:pPr>
            <a:r>
              <a:rPr lang="zh-CN" altLang="en-US" b="1" dirty="0"/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zh-CN" altLang="en-US" b="1" dirty="0"/>
              <a:t>）男生、女生视力不良情况及其所占比例如何？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algn="just">
              <a:lnSpc>
                <a:spcPct val="90000"/>
              </a:lnSpc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latin typeface="宋体" panose="02010600030101010101" pitchFamily="2" charset="-122"/>
              </a:rPr>
              <a:t>）使用电脑时间长短对视力的影响如何？  </a:t>
            </a:r>
          </a:p>
          <a:p>
            <a:pPr algn="just">
              <a:lnSpc>
                <a:spcPct val="9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  </a:t>
            </a:r>
            <a:endParaRPr lang="zh-CN" altLang="en-US" sz="2400" b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82070AF-1A02-4A73-BD25-09A610F45811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xmlns="" id="{FB79D479-5225-4251-AB5A-7E4F5C939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5440187"/>
              </p:ext>
            </p:extLst>
          </p:nvPr>
        </p:nvGraphicFramePr>
        <p:xfrm>
          <a:off x="-158014" y="3718576"/>
          <a:ext cx="4313623" cy="2878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r:id="rId3" imgW="8140700" imgH="5435600" progId="MSGraph.Chart.8">
                  <p:embed/>
                </p:oleObj>
              </mc:Choice>
              <mc:Fallback>
                <p:oleObj r:id="rId3" imgW="8140700" imgH="5435600" progId="MSGraph.Chart.8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xmlns="" id="{2244C763-72D0-47F0-9789-158312A26D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58014" y="3718576"/>
                        <a:ext cx="4313623" cy="287855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xmlns="" id="{A5CBA3E5-C4EC-4292-997B-9AE149A29A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2684497"/>
              </p:ext>
            </p:extLst>
          </p:nvPr>
        </p:nvGraphicFramePr>
        <p:xfrm>
          <a:off x="8469232" y="3997977"/>
          <a:ext cx="3572219" cy="238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r:id="rId5" imgW="8140700" imgH="5435600" progId="MSGraph.Chart.8">
                  <p:embed/>
                </p:oleObj>
              </mc:Choice>
              <mc:Fallback>
                <p:oleObj r:id="rId5" imgW="8140700" imgH="5435600" progId="MSGraph.Chart.8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xmlns="" id="{3C3151CA-2B16-4FFA-BCB4-A6231A230C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69232" y="3997977"/>
                        <a:ext cx="3572219" cy="2384288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xmlns="" id="{0FECCA78-7095-4FE4-AD1C-5BFD47DEBD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053466"/>
              </p:ext>
            </p:extLst>
          </p:nvPr>
        </p:nvGraphicFramePr>
        <p:xfrm>
          <a:off x="4155609" y="3750843"/>
          <a:ext cx="4313623" cy="2878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0" r:id="rId7" imgW="8140700" imgH="5435600" progId="MSGraph.Chart.8">
                  <p:embed/>
                </p:oleObj>
              </mc:Choice>
              <mc:Fallback>
                <p:oleObj r:id="rId7" imgW="8140700" imgH="5435600" progId="MSGraph.Chart.8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xmlns="" id="{7E54EB8F-EAA9-4195-B057-CB904E945D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55609" y="3750843"/>
                        <a:ext cx="4313623" cy="287855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2" name="文本占位符 1254401"/>
          <p:cNvSpPr>
            <a:spLocks noGrp="1"/>
          </p:cNvSpPr>
          <p:nvPr>
            <p:ph idx="4294967295"/>
          </p:nvPr>
        </p:nvSpPr>
        <p:spPr>
          <a:xfrm>
            <a:off x="0" y="1066800"/>
            <a:ext cx="10896600" cy="2895600"/>
          </a:xfrm>
          <a:ln/>
        </p:spPr>
        <p:txBody>
          <a:bodyPr/>
          <a:lstStyle/>
          <a:p>
            <a:pPr>
              <a:buNone/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得出结论</a:t>
            </a:r>
          </a:p>
          <a:p>
            <a:pPr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latin typeface="宋体" panose="02010600030101010101" pitchFamily="2" charset="-122"/>
              </a:rPr>
              <a:t>）高、初、小随年级升高，学生视力不良率也升高。</a:t>
            </a:r>
            <a:endParaRPr lang="zh-CN" altLang="en-US" b="1" dirty="0"/>
          </a:p>
          <a:p>
            <a:pPr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latin typeface="宋体" panose="02010600030101010101" pitchFamily="2" charset="-122"/>
              </a:rPr>
              <a:t>）城区的比农村学生视力不良率高；</a:t>
            </a:r>
            <a:endParaRPr lang="zh-CN" altLang="en-US" b="1" dirty="0"/>
          </a:p>
          <a:p>
            <a:pPr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3</a:t>
            </a:r>
            <a:r>
              <a:rPr lang="zh-CN" altLang="en-US" b="1" dirty="0"/>
              <a:t>）看电视，用电脑时间长影响学生视力。</a:t>
            </a:r>
          </a:p>
          <a:p>
            <a:pPr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     …………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CA74A2E-0F19-442B-892E-94144D65082E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200AE9E-274A-4F89-9694-BDA7ED10C5A2}"/>
              </a:ext>
            </a:extLst>
          </p:cNvPr>
          <p:cNvSpPr/>
          <p:nvPr/>
        </p:nvSpPr>
        <p:spPr>
          <a:xfrm>
            <a:off x="4655838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59480E9-0145-468E-9586-829186A0B2F5}"/>
              </a:ext>
            </a:extLst>
          </p:cNvPr>
          <p:cNvSpPr txBox="1"/>
          <p:nvPr/>
        </p:nvSpPr>
        <p:spPr>
          <a:xfrm>
            <a:off x="2819401" y="1127125"/>
            <a:ext cx="9220199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采用调查部分对象的方式来收集数据根据部分来估计整体的情况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叫做抽样调查。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402A02C-6781-48DC-814A-2B3C82BF730D}"/>
              </a:ext>
            </a:extLst>
          </p:cNvPr>
          <p:cNvSpPr txBox="1"/>
          <p:nvPr/>
        </p:nvSpPr>
        <p:spPr>
          <a:xfrm rot="10800000" flipV="1">
            <a:off x="2133600" y="2333703"/>
            <a:ext cx="64246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所要考察对象的全体叫做总体。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BE9A26-A1F1-4FF7-BD8B-C725E8A77CD3}"/>
              </a:ext>
            </a:extLst>
          </p:cNvPr>
          <p:cNvSpPr txBox="1"/>
          <p:nvPr/>
        </p:nvSpPr>
        <p:spPr>
          <a:xfrm>
            <a:off x="2144486" y="4611339"/>
            <a:ext cx="9590314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从总体中所抽取的一部分个体叫做总体的一个样本。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03A674A-79D4-4A0C-BB8B-A800E85FCE64}"/>
              </a:ext>
            </a:extLst>
          </p:cNvPr>
          <p:cNvSpPr txBox="1"/>
          <p:nvPr/>
        </p:nvSpPr>
        <p:spPr>
          <a:xfrm>
            <a:off x="2133600" y="3506334"/>
            <a:ext cx="73374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总体中每一个考察对象叫做个体。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3A1608A-A00F-45D9-98E0-D007BF61C806}"/>
              </a:ext>
            </a:extLst>
          </p:cNvPr>
          <p:cNvSpPr/>
          <p:nvPr/>
        </p:nvSpPr>
        <p:spPr>
          <a:xfrm flipH="1">
            <a:off x="277813" y="1127125"/>
            <a:ext cx="29225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抽样调查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2B984A3-03CA-4575-A507-9FA3FB881C71}"/>
              </a:ext>
            </a:extLst>
          </p:cNvPr>
          <p:cNvSpPr txBox="1"/>
          <p:nvPr/>
        </p:nvSpPr>
        <p:spPr>
          <a:xfrm>
            <a:off x="315912" y="2281163"/>
            <a:ext cx="19589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C7D72B0-CE92-406E-B9D8-E1E659FEFB01}"/>
              </a:ext>
            </a:extLst>
          </p:cNvPr>
          <p:cNvSpPr txBox="1"/>
          <p:nvPr/>
        </p:nvSpPr>
        <p:spPr>
          <a:xfrm>
            <a:off x="315912" y="3449033"/>
            <a:ext cx="21986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个体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C62EE67-C0FD-4D68-BC0F-85BED3F72B08}"/>
              </a:ext>
            </a:extLst>
          </p:cNvPr>
          <p:cNvSpPr txBox="1"/>
          <p:nvPr/>
        </p:nvSpPr>
        <p:spPr>
          <a:xfrm>
            <a:off x="315912" y="4574570"/>
            <a:ext cx="1878013" cy="641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DB081AF-94D0-4EC6-A573-81B35FC76A50}"/>
              </a:ext>
            </a:extLst>
          </p:cNvPr>
          <p:cNvSpPr txBox="1"/>
          <p:nvPr/>
        </p:nvSpPr>
        <p:spPr>
          <a:xfrm>
            <a:off x="315912" y="5730875"/>
            <a:ext cx="29606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样本容量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F32E2C2-D416-4FBE-AC08-2B13350CAAE9}"/>
              </a:ext>
            </a:extLst>
          </p:cNvPr>
          <p:cNvSpPr txBox="1"/>
          <p:nvPr/>
        </p:nvSpPr>
        <p:spPr>
          <a:xfrm>
            <a:off x="3048000" y="5745389"/>
            <a:ext cx="317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样本的个数。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71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9" name="文本框 1222658"/>
          <p:cNvSpPr txBox="1"/>
          <p:nvPr/>
        </p:nvSpPr>
        <p:spPr>
          <a:xfrm>
            <a:off x="57662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条形图</a:t>
            </a:r>
          </a:p>
        </p:txBody>
      </p:sp>
      <p:sp>
        <p:nvSpPr>
          <p:cNvPr id="1222660" name="文本框 1222659"/>
          <p:cNvSpPr txBox="1"/>
          <p:nvPr/>
        </p:nvSpPr>
        <p:spPr>
          <a:xfrm>
            <a:off x="66933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扇形图</a:t>
            </a:r>
          </a:p>
        </p:txBody>
      </p:sp>
      <p:sp>
        <p:nvSpPr>
          <p:cNvPr id="1222661" name="文本框 1222660"/>
          <p:cNvSpPr txBox="1"/>
          <p:nvPr/>
        </p:nvSpPr>
        <p:spPr>
          <a:xfrm>
            <a:off x="7595033" y="4452938"/>
            <a:ext cx="800219" cy="1871662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折线图</a:t>
            </a:r>
          </a:p>
        </p:txBody>
      </p:sp>
      <p:grpSp>
        <p:nvGrpSpPr>
          <p:cNvPr id="1222663" name="组合 1222662"/>
          <p:cNvGrpSpPr/>
          <p:nvPr/>
        </p:nvGrpSpPr>
        <p:grpSpPr>
          <a:xfrm>
            <a:off x="6248400" y="3300413"/>
            <a:ext cx="1728788" cy="1168400"/>
            <a:chOff x="2721" y="1922"/>
            <a:chExt cx="1089" cy="736"/>
          </a:xfrm>
        </p:grpSpPr>
        <p:sp>
          <p:nvSpPr>
            <p:cNvPr id="1222664" name="直接连接符 1222663"/>
            <p:cNvSpPr/>
            <p:nvPr/>
          </p:nvSpPr>
          <p:spPr>
            <a:xfrm>
              <a:off x="3265" y="1922"/>
              <a:ext cx="0" cy="295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22665" name="直接连接符 1222664"/>
            <p:cNvSpPr/>
            <p:nvPr/>
          </p:nvSpPr>
          <p:spPr>
            <a:xfrm rot="16200000">
              <a:off x="3266" y="1660"/>
              <a:ext cx="0" cy="1089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22666" name="直接连接符 1222665"/>
            <p:cNvSpPr/>
            <p:nvPr/>
          </p:nvSpPr>
          <p:spPr>
            <a:xfrm>
              <a:off x="2721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22667" name="直接连接符 1222666"/>
            <p:cNvSpPr/>
            <p:nvPr/>
          </p:nvSpPr>
          <p:spPr>
            <a:xfrm>
              <a:off x="3266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22668" name="直接连接符 1222667"/>
            <p:cNvSpPr/>
            <p:nvPr/>
          </p:nvSpPr>
          <p:spPr>
            <a:xfrm>
              <a:off x="3810" y="2205"/>
              <a:ext cx="0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1222670" name="文本框 1222669"/>
          <p:cNvSpPr txBox="1"/>
          <p:nvPr/>
        </p:nvSpPr>
        <p:spPr>
          <a:xfrm>
            <a:off x="8434270" y="1066800"/>
            <a:ext cx="800219" cy="2256339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分析数据</a:t>
            </a:r>
          </a:p>
        </p:txBody>
      </p:sp>
      <p:sp>
        <p:nvSpPr>
          <p:cNvPr id="1222671" name="文本框 1222670"/>
          <p:cNvSpPr txBox="1"/>
          <p:nvPr/>
        </p:nvSpPr>
        <p:spPr>
          <a:xfrm>
            <a:off x="10186870" y="1066800"/>
            <a:ext cx="800219" cy="2256339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得出结论</a:t>
            </a:r>
          </a:p>
        </p:txBody>
      </p:sp>
      <p:sp>
        <p:nvSpPr>
          <p:cNvPr id="1222672" name="直接连接符 1222671"/>
          <p:cNvSpPr/>
          <p:nvPr/>
        </p:nvSpPr>
        <p:spPr>
          <a:xfrm>
            <a:off x="2359026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graphicFrame>
        <p:nvGraphicFramePr>
          <p:cNvPr id="1222673" name="对象 1222672"/>
          <p:cNvGraphicFramePr/>
          <p:nvPr/>
        </p:nvGraphicFramePr>
        <p:xfrm>
          <a:off x="1219200" y="3511549"/>
          <a:ext cx="13970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Equation" r:id="rId3" imgW="482600" imgH="1078865" progId="Equation.DSMT4">
                  <p:embed/>
                </p:oleObj>
              </mc:Choice>
              <mc:Fallback>
                <p:oleObj name="Equation" r:id="rId3" imgW="482600" imgH="1078865" progId="Equation.DSMT4">
                  <p:embed/>
                  <p:pic>
                    <p:nvPicPr>
                      <p:cNvPr id="1222673" name="对象 1222672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CC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219200" y="3511549"/>
                        <a:ext cx="1397000" cy="3124200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rgbClr val="0000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2674" name="直接连接符 1222673"/>
          <p:cNvSpPr/>
          <p:nvPr/>
        </p:nvSpPr>
        <p:spPr>
          <a:xfrm>
            <a:off x="1916113" y="3300413"/>
            <a:ext cx="0" cy="503237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2675" name="文本框 1222674"/>
          <p:cNvSpPr txBox="1"/>
          <p:nvPr/>
        </p:nvSpPr>
        <p:spPr>
          <a:xfrm>
            <a:off x="3211945" y="1073426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收集数据</a:t>
            </a:r>
          </a:p>
        </p:txBody>
      </p:sp>
      <p:sp>
        <p:nvSpPr>
          <p:cNvPr id="1222677" name="文本框 1222676"/>
          <p:cNvSpPr txBox="1"/>
          <p:nvPr/>
        </p:nvSpPr>
        <p:spPr>
          <a:xfrm>
            <a:off x="4929070" y="1073426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</a:rPr>
              <a:t>整理数据</a:t>
            </a:r>
          </a:p>
        </p:txBody>
      </p:sp>
      <p:sp>
        <p:nvSpPr>
          <p:cNvPr id="1222679" name="文本框 1222678"/>
          <p:cNvSpPr txBox="1"/>
          <p:nvPr/>
        </p:nvSpPr>
        <p:spPr>
          <a:xfrm>
            <a:off x="1538289" y="1066800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4000" b="1">
                <a:latin typeface="Times New Roman" panose="02020603050405020304" pitchFamily="18" charset="0"/>
                <a:ea typeface="楷体_GB2312" pitchFamily="49" charset="-122"/>
              </a:defRPr>
            </a:lvl1pPr>
          </a:lstStyle>
          <a:p>
            <a:r>
              <a:rPr lang="zh-CN" altLang="en-US" dirty="0"/>
              <a:t>统计调查</a:t>
            </a:r>
          </a:p>
        </p:txBody>
      </p:sp>
      <p:sp>
        <p:nvSpPr>
          <p:cNvPr id="1222680" name="文本框 1222679"/>
          <p:cNvSpPr txBox="1"/>
          <p:nvPr/>
        </p:nvSpPr>
        <p:spPr>
          <a:xfrm>
            <a:off x="6681670" y="1066800"/>
            <a:ext cx="800219" cy="22320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隶书" panose="02010509060101010101" pitchFamily="49" charset="-122"/>
                <a:ea typeface="楷体_GB2312" pitchFamily="49" charset="-122"/>
              </a:rPr>
              <a:t>描述数据</a:t>
            </a:r>
          </a:p>
        </p:txBody>
      </p:sp>
      <p:sp>
        <p:nvSpPr>
          <p:cNvPr id="29" name="直接连接符 28">
            <a:extLst>
              <a:ext uri="{FF2B5EF4-FFF2-40B4-BE49-F238E27FC236}">
                <a16:creationId xmlns:a16="http://schemas.microsoft.com/office/drawing/2014/main" xmlns="" id="{111E1A0E-507C-43DD-A0C6-E4D4373AFD42}"/>
              </a:ext>
            </a:extLst>
          </p:cNvPr>
          <p:cNvSpPr/>
          <p:nvPr/>
        </p:nvSpPr>
        <p:spPr>
          <a:xfrm>
            <a:off x="4012164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" name="直接连接符 29">
            <a:extLst>
              <a:ext uri="{FF2B5EF4-FFF2-40B4-BE49-F238E27FC236}">
                <a16:creationId xmlns:a16="http://schemas.microsoft.com/office/drawing/2014/main" xmlns="" id="{EB5B7FE0-FA84-4EBA-8DF8-73DE3199D61A}"/>
              </a:ext>
            </a:extLst>
          </p:cNvPr>
          <p:cNvSpPr/>
          <p:nvPr/>
        </p:nvSpPr>
        <p:spPr>
          <a:xfrm>
            <a:off x="5777032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1" name="直接连接符 30">
            <a:extLst>
              <a:ext uri="{FF2B5EF4-FFF2-40B4-BE49-F238E27FC236}">
                <a16:creationId xmlns:a16="http://schemas.microsoft.com/office/drawing/2014/main" xmlns="" id="{5F74B1F3-7DBD-44AF-9B18-2A6240686EFC}"/>
              </a:ext>
            </a:extLst>
          </p:cNvPr>
          <p:cNvSpPr/>
          <p:nvPr/>
        </p:nvSpPr>
        <p:spPr>
          <a:xfrm>
            <a:off x="7529632" y="2133600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" name="直接连接符 31">
            <a:extLst>
              <a:ext uri="{FF2B5EF4-FFF2-40B4-BE49-F238E27FC236}">
                <a16:creationId xmlns:a16="http://schemas.microsoft.com/office/drawing/2014/main" xmlns="" id="{B3DA23E6-CCC6-427D-AAFD-DEB95B1CD0DC}"/>
              </a:ext>
            </a:extLst>
          </p:cNvPr>
          <p:cNvSpPr/>
          <p:nvPr/>
        </p:nvSpPr>
        <p:spPr>
          <a:xfrm>
            <a:off x="9282232" y="2146852"/>
            <a:ext cx="866657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F6690DD6-7693-4E8C-AD7C-EA65BEF3582C}"/>
              </a:ext>
            </a:extLst>
          </p:cNvPr>
          <p:cNvSpPr/>
          <p:nvPr/>
        </p:nvSpPr>
        <p:spPr>
          <a:xfrm>
            <a:off x="4655838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  <p:extLst>
      <p:ext uri="{BB962C8B-B14F-4D97-AF65-F5344CB8AC3E}">
        <p14:creationId xmlns:p14="http://schemas.microsoft.com/office/powerpoint/2010/main" val="4194311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文本框 1156097"/>
          <p:cNvSpPr txBox="1"/>
          <p:nvPr/>
        </p:nvSpPr>
        <p:spPr>
          <a:xfrm>
            <a:off x="189563" y="1066800"/>
            <a:ext cx="11887200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一天，爸爸叫儿子去买一盒火柴。临出门前，爸爸嘱咐儿子要买能划燃的火柴。儿子拿着钱出门了，过了好一会儿，儿子才回到家。 “火柴能划燃吗？”爸爸问。“都能划燃。” “你这么肯定？”儿子递过一盒划过的火柴，兴奋地说：“我每根都试过啦。”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F7ECEC1-541A-4C4D-B3C9-36B43DF0F38D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9FE9076-3AC1-4953-A831-F7551D1F7149}"/>
              </a:ext>
            </a:extLst>
          </p:cNvPr>
          <p:cNvSpPr txBox="1"/>
          <p:nvPr/>
        </p:nvSpPr>
        <p:spPr>
          <a:xfrm>
            <a:off x="228599" y="3021212"/>
            <a:ext cx="11887199" cy="13042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问： 在这则笑话中，儿子采用的是什么调查方式？这种调查方式好不好？还可采用什么方法调查？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E3CEA4-D54F-41D0-B539-107B5A288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338" y="4397542"/>
            <a:ext cx="2931549" cy="195880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FCFE5DC-2130-408D-B07A-8A22E70A08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182" y="3907254"/>
            <a:ext cx="4125686" cy="2953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9170" name="图片 1159169" descr="印军新型导弹性能神奇却无法发射使用(附图)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7781" y="532031"/>
            <a:ext cx="7056437" cy="442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9171" name="文本框 1159170"/>
          <p:cNvSpPr txBox="1"/>
          <p:nvPr/>
        </p:nvSpPr>
        <p:spPr>
          <a:xfrm>
            <a:off x="152400" y="5334000"/>
            <a:ext cx="12344400" cy="646331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C0C0C0">
                <a:alpha val="8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想知道一批导弹的杀伤半径，采用什么调查方法？为什么？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AFCAEE4-63B8-4FA3-8A05-3DEEC646EE3C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218" name="文本框 1161217"/>
          <p:cNvSpPr txBox="1"/>
          <p:nvPr/>
        </p:nvSpPr>
        <p:spPr>
          <a:xfrm>
            <a:off x="2819401" y="1127125"/>
            <a:ext cx="9220199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采用调查部分对象的方式来收集数据根据部分来估计整体的情况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叫做抽样调查。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1219" name="文本框 1161218"/>
          <p:cNvSpPr txBox="1"/>
          <p:nvPr/>
        </p:nvSpPr>
        <p:spPr>
          <a:xfrm rot="10800000" flipV="1">
            <a:off x="2133600" y="2333703"/>
            <a:ext cx="64246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所要考察对象的全体叫做总体。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1220" name="文本框 1161219"/>
          <p:cNvSpPr txBox="1"/>
          <p:nvPr/>
        </p:nvSpPr>
        <p:spPr>
          <a:xfrm>
            <a:off x="2144486" y="4611339"/>
            <a:ext cx="9590314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从总体中所抽取的一部分个体叫做总体的一个样本。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1221" name="文本框 1161220"/>
          <p:cNvSpPr txBox="1"/>
          <p:nvPr/>
        </p:nvSpPr>
        <p:spPr>
          <a:xfrm>
            <a:off x="2133600" y="3506334"/>
            <a:ext cx="73374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总体中每一个考察对象叫做个体。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1222" name="矩形 1161221"/>
          <p:cNvSpPr/>
          <p:nvPr/>
        </p:nvSpPr>
        <p:spPr>
          <a:xfrm flipH="1">
            <a:off x="277813" y="1127125"/>
            <a:ext cx="29225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抽样调查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61223" name="文本框 1161222"/>
          <p:cNvSpPr txBox="1"/>
          <p:nvPr/>
        </p:nvSpPr>
        <p:spPr>
          <a:xfrm>
            <a:off x="315912" y="2281163"/>
            <a:ext cx="19589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61224" name="文本框 1161223"/>
          <p:cNvSpPr txBox="1"/>
          <p:nvPr/>
        </p:nvSpPr>
        <p:spPr>
          <a:xfrm>
            <a:off x="315912" y="3449033"/>
            <a:ext cx="21986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个体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61225" name="文本框 1161224"/>
          <p:cNvSpPr txBox="1"/>
          <p:nvPr/>
        </p:nvSpPr>
        <p:spPr>
          <a:xfrm>
            <a:off x="315912" y="4574570"/>
            <a:ext cx="1878013" cy="641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61226" name="文本框 1161225"/>
          <p:cNvSpPr txBox="1"/>
          <p:nvPr/>
        </p:nvSpPr>
        <p:spPr>
          <a:xfrm>
            <a:off x="315912" y="5730875"/>
            <a:ext cx="29606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样本容量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161227" name="文本框 1161226"/>
          <p:cNvSpPr txBox="1"/>
          <p:nvPr/>
        </p:nvSpPr>
        <p:spPr>
          <a:xfrm>
            <a:off x="3048000" y="5745389"/>
            <a:ext cx="317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样本的个数。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40FCB55-6AA0-4230-A6BB-D726357A8429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1218" grpId="0"/>
      <p:bldP spid="1161219" grpId="0"/>
      <p:bldP spid="1161220" grpId="0"/>
      <p:bldP spid="1161221" grpId="0"/>
      <p:bldP spid="1161222" grpId="0"/>
      <p:bldP spid="1161223" grpId="0"/>
      <p:bldP spid="1161224" grpId="0"/>
      <p:bldP spid="1161225" grpId="0"/>
      <p:bldP spid="1161226" grpId="0"/>
      <p:bldP spid="1161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3266" name="组合 1163265"/>
          <p:cNvGrpSpPr/>
          <p:nvPr/>
        </p:nvGrpSpPr>
        <p:grpSpPr>
          <a:xfrm>
            <a:off x="2291895" y="2198688"/>
            <a:ext cx="8397875" cy="3581400"/>
            <a:chOff x="218" y="709"/>
            <a:chExt cx="5290" cy="2549"/>
          </a:xfrm>
        </p:grpSpPr>
        <p:pic>
          <p:nvPicPr>
            <p:cNvPr id="1163267" name="图片 116326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8" y="757"/>
              <a:ext cx="5290" cy="25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63268" name="椭圆 1163267"/>
            <p:cNvSpPr/>
            <p:nvPr/>
          </p:nvSpPr>
          <p:spPr>
            <a:xfrm>
              <a:off x="3068" y="2685"/>
              <a:ext cx="627" cy="413"/>
            </a:xfrm>
            <a:prstGeom prst="ellipse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 wrap="none" anchor="ctr"/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抽样</a:t>
              </a:r>
            </a:p>
          </p:txBody>
        </p:sp>
        <p:sp>
          <p:nvSpPr>
            <p:cNvPr id="1163269" name="椭圆 1163268"/>
            <p:cNvSpPr/>
            <p:nvPr/>
          </p:nvSpPr>
          <p:spPr>
            <a:xfrm>
              <a:off x="508" y="709"/>
              <a:ext cx="627" cy="413"/>
            </a:xfrm>
            <a:prstGeom prst="ellipse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 wrap="none" anchor="ctr"/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总体</a:t>
              </a:r>
            </a:p>
          </p:txBody>
        </p:sp>
        <p:sp>
          <p:nvSpPr>
            <p:cNvPr id="1163270" name="椭圆 1163269"/>
            <p:cNvSpPr/>
            <p:nvPr/>
          </p:nvSpPr>
          <p:spPr>
            <a:xfrm>
              <a:off x="3411" y="1373"/>
              <a:ext cx="627" cy="413"/>
            </a:xfrm>
            <a:prstGeom prst="ellipse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 wrap="none" anchor="ctr"/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估计</a:t>
              </a:r>
            </a:p>
          </p:txBody>
        </p:sp>
        <p:sp>
          <p:nvSpPr>
            <p:cNvPr id="1163271" name="椭圆 1163270"/>
            <p:cNvSpPr/>
            <p:nvPr/>
          </p:nvSpPr>
          <p:spPr>
            <a:xfrm>
              <a:off x="4404" y="1303"/>
              <a:ext cx="627" cy="413"/>
            </a:xfrm>
            <a:prstGeom prst="ellipse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 wrap="none" anchor="ctr"/>
            <a:lstStyle/>
            <a:p>
              <a:pPr algn="ctr">
                <a:buClr>
                  <a:schemeClr val="bg1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样本</a:t>
              </a:r>
            </a:p>
          </p:txBody>
        </p:sp>
      </p:grpSp>
      <p:sp>
        <p:nvSpPr>
          <p:cNvPr id="1163272" name="椭圆 1163271"/>
          <p:cNvSpPr/>
          <p:nvPr/>
        </p:nvSpPr>
        <p:spPr>
          <a:xfrm>
            <a:off x="215445" y="4244103"/>
            <a:ext cx="6600825" cy="21558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none" anchor="ctr"/>
          <a:lstStyle/>
          <a:p>
            <a:pPr>
              <a:buClr>
                <a:schemeClr val="bg1"/>
              </a:buClr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抽样调查是实际中应用非常广泛的</a:t>
            </a:r>
          </a:p>
          <a:p>
            <a:pPr>
              <a:buClr>
                <a:schemeClr val="bg1"/>
              </a:buClr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一种调查方式，它是从总体中抽取</a:t>
            </a:r>
          </a:p>
          <a:p>
            <a:pPr>
              <a:buClr>
                <a:schemeClr val="bg1"/>
              </a:buClr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样本进行调查，根据样本来估计总</a:t>
            </a:r>
          </a:p>
          <a:p>
            <a:pPr>
              <a:buClr>
                <a:schemeClr val="bg1"/>
              </a:buClr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体的一种调查。</a:t>
            </a:r>
          </a:p>
        </p:txBody>
      </p:sp>
      <p:pic>
        <p:nvPicPr>
          <p:cNvPr id="1163273" name="图片 1163272" descr="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tretch>
            <a:fillRect/>
          </a:stretch>
        </p:blipFill>
        <p:spPr>
          <a:xfrm>
            <a:off x="8008940" y="676230"/>
            <a:ext cx="4273550" cy="3027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63274" name="矩形 1163273"/>
          <p:cNvSpPr/>
          <p:nvPr/>
        </p:nvSpPr>
        <p:spPr>
          <a:xfrm>
            <a:off x="106364" y="832466"/>
            <a:ext cx="5384800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整个地区的中小学生的视力情况是我们要考察的全体对象，称为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总体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163275" name="矩形 1163274"/>
          <p:cNvSpPr/>
          <p:nvPr/>
        </p:nvSpPr>
        <p:spPr>
          <a:xfrm>
            <a:off x="8235499" y="4975011"/>
            <a:ext cx="4068762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所有实际被调查的小学生、初中生和高中生（各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300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名）的视力情况组成一个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E1E55FA-01AA-48D8-A57F-512F74494A1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6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6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16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16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3272" grpId="0" animBg="1"/>
      <p:bldP spid="1163274" grpId="0"/>
      <p:bldP spid="11632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371" name="矩形 1210370"/>
          <p:cNvSpPr/>
          <p:nvPr/>
        </p:nvSpPr>
        <p:spPr>
          <a:xfrm>
            <a:off x="914400" y="2743200"/>
            <a:ext cx="11028816" cy="2743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en-US" altLang="zh-CN" sz="3600" b="1" dirty="0">
                <a:solidFill>
                  <a:srgbClr val="FF9900"/>
                </a:solidFill>
                <a:sym typeface="Wingdings" panose="05000000000000000000" pitchFamily="2" charset="2"/>
              </a:rPr>
              <a:t>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是＿＿＿＿＿＿＿＿＿＿＿＿＿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＿＿＿；</a:t>
            </a:r>
          </a:p>
          <a:p>
            <a:pPr lvl="0">
              <a:buNone/>
            </a:pPr>
            <a:r>
              <a:rPr lang="en-US" altLang="zh-CN" sz="3600" b="1" dirty="0">
                <a:solidFill>
                  <a:srgbClr val="FF99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</a:t>
            </a:r>
            <a:r>
              <a:rPr lang="zh-CN" altLang="en-US" sz="3600" b="1" dirty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个体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是＿＿＿＿＿＿＿＿＿＿＿＿＿＿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＿＿；</a:t>
            </a:r>
          </a:p>
          <a:p>
            <a:pPr lvl="0">
              <a:buNone/>
            </a:pPr>
            <a:r>
              <a:rPr lang="en-US" altLang="zh-CN" sz="3600" b="1" dirty="0">
                <a:solidFill>
                  <a:srgbClr val="FF99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</a:t>
            </a:r>
            <a:r>
              <a:rPr lang="zh-CN" altLang="en-US" sz="3600" b="1" dirty="0">
                <a:solidFill>
                  <a:srgbClr val="99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是＿＿＿＿＿＿＿＿＿＿＿＿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＿＿＿＿；</a:t>
            </a:r>
          </a:p>
          <a:p>
            <a:pPr lvl="0">
              <a:buNone/>
            </a:pPr>
            <a:r>
              <a:rPr lang="en-US" altLang="zh-CN" sz="3600" b="1" dirty="0">
                <a:solidFill>
                  <a:srgbClr val="FF99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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样本的容量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是＿＿＿＿＿＿＿＿＿＿。</a:t>
            </a:r>
          </a:p>
        </p:txBody>
      </p:sp>
      <p:sp>
        <p:nvSpPr>
          <p:cNvPr id="1210372" name="矩形 1210371"/>
          <p:cNvSpPr/>
          <p:nvPr/>
        </p:nvSpPr>
        <p:spPr>
          <a:xfrm>
            <a:off x="3160487" y="2731425"/>
            <a:ext cx="5103911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２万名考生数学成绩</a:t>
            </a:r>
          </a:p>
        </p:txBody>
      </p:sp>
      <p:sp>
        <p:nvSpPr>
          <p:cNvPr id="1210373" name="矩形 1210372"/>
          <p:cNvSpPr/>
          <p:nvPr/>
        </p:nvSpPr>
        <p:spPr>
          <a:xfrm>
            <a:off x="3200399" y="3385475"/>
            <a:ext cx="6194491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其中每名考生的数学成绩</a:t>
            </a:r>
          </a:p>
        </p:txBody>
      </p:sp>
      <p:sp>
        <p:nvSpPr>
          <p:cNvPr id="1210374" name="矩形 1210373"/>
          <p:cNvSpPr/>
          <p:nvPr/>
        </p:nvSpPr>
        <p:spPr>
          <a:xfrm>
            <a:off x="3206750" y="3950625"/>
            <a:ext cx="837565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所抽取的５００名考生的数学成绩</a:t>
            </a:r>
          </a:p>
        </p:txBody>
      </p:sp>
      <p:sp>
        <p:nvSpPr>
          <p:cNvPr id="1210380" name="矩形 1210379"/>
          <p:cNvSpPr/>
          <p:nvPr/>
        </p:nvSpPr>
        <p:spPr>
          <a:xfrm>
            <a:off x="5418014" y="4674081"/>
            <a:ext cx="1668586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５００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736B317-945A-4BB4-B617-E6A836C20EE2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C3BEBCF-8EBC-4995-8782-476867E2BB30}"/>
              </a:ext>
            </a:extLst>
          </p:cNvPr>
          <p:cNvSpPr/>
          <p:nvPr/>
        </p:nvSpPr>
        <p:spPr>
          <a:xfrm>
            <a:off x="401184" y="848206"/>
            <a:ext cx="11542032" cy="165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在一次考试中，考生有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万名。怎样才能既省时又省力的了解到这些考生的数学平均成绩呢？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0372" grpId="0"/>
      <p:bldP spid="1210373" grpId="0"/>
      <p:bldP spid="1210374" grpId="0"/>
      <p:bldP spid="12103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3446" name="表格 1213445"/>
          <p:cNvGraphicFramePr/>
          <p:nvPr>
            <p:extLst>
              <p:ext uri="{D42A27DB-BD31-4B8C-83A1-F6EECF244321}">
                <p14:modId xmlns:p14="http://schemas.microsoft.com/office/powerpoint/2010/main" val="225356396"/>
              </p:ext>
            </p:extLst>
          </p:nvPr>
        </p:nvGraphicFramePr>
        <p:xfrm>
          <a:off x="990600" y="1981200"/>
          <a:ext cx="10591800" cy="3733800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85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9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调查方式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适宜情境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调查对象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优点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缺点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00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全面调查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0" dirty="0">
                          <a:solidFill>
                            <a:srgbClr val="FF99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Wingdings" panose="05000000000000000000" pitchFamily="2" charset="2"/>
                        </a:rPr>
                        <a:t></a:t>
                      </a: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个数较少</a:t>
                      </a:r>
                      <a:endParaRPr lang="en-US" altLang="zh-CN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en-US" altLang="zh-CN" b="0" dirty="0">
                          <a:solidFill>
                            <a:srgbClr val="FF99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Wingdings" panose="05000000000000000000" pitchFamily="2" charset="2"/>
                        </a:rPr>
                        <a:t></a:t>
                      </a: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结果有特殊要求和特殊意义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全体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非常准确的得出总体情况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有时费时费力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24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抽样调查　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0" dirty="0">
                          <a:solidFill>
                            <a:srgbClr val="FF99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Wingdings" panose="05000000000000000000" pitchFamily="2" charset="2"/>
                        </a:rPr>
                        <a:t></a:t>
                      </a: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个数较多</a:t>
                      </a:r>
                      <a:endParaRPr lang="en-US" altLang="zh-CN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en-US" altLang="zh-CN" b="0" dirty="0">
                          <a:solidFill>
                            <a:srgbClr val="FF99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Wingdings" panose="05000000000000000000" pitchFamily="2" charset="2"/>
                        </a:rPr>
                        <a:t></a:t>
                      </a: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结果具有破坏性或危害性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样本</a:t>
                      </a:r>
                    </a:p>
                    <a:p>
                      <a:pPr marL="0" lvl="0" indent="0" algn="ctr">
                        <a:buNone/>
                      </a:pPr>
                      <a:r>
                        <a:rPr lang="en-US" altLang="zh-CN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总体中一部分）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省时省力范围小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只能估计出总体的情况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213472" name="文本框 1213471"/>
          <p:cNvSpPr txBox="1"/>
          <p:nvPr/>
        </p:nvSpPr>
        <p:spPr>
          <a:xfrm>
            <a:off x="304800" y="990600"/>
            <a:ext cx="533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全面调查与抽样调查的比较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741D65D-AF8B-4082-A129-83F6B8352538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90" name="矩形 1215489"/>
          <p:cNvSpPr/>
          <p:nvPr/>
        </p:nvSpPr>
        <p:spPr>
          <a:xfrm>
            <a:off x="151462" y="1056382"/>
            <a:ext cx="11963400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某校有</a:t>
            </a:r>
            <a:r>
              <a:rPr lang="en-US" alt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名学生，要想了解全校学生对新闻、体育、动画、娱乐、戏曲五类电视节目的喜爱情况，你打算怎样进行调查？ </a:t>
            </a:r>
          </a:p>
        </p:txBody>
      </p:sp>
      <p:sp>
        <p:nvSpPr>
          <p:cNvPr id="1215491" name="文本框 1215490"/>
          <p:cNvSpPr txBox="1"/>
          <p:nvPr/>
        </p:nvSpPr>
        <p:spPr>
          <a:xfrm>
            <a:off x="2594429" y="2270214"/>
            <a:ext cx="54102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dirty="0">
                <a:ea typeface="华文新魏" panose="02010800040101010101" pitchFamily="2" charset="-122"/>
              </a:rPr>
              <a:t>　抽样调查</a:t>
            </a:r>
          </a:p>
        </p:txBody>
      </p:sp>
      <p:sp>
        <p:nvSpPr>
          <p:cNvPr id="1215493" name="矩形 1215492"/>
          <p:cNvSpPr/>
          <p:nvPr/>
        </p:nvSpPr>
        <p:spPr>
          <a:xfrm>
            <a:off x="5490030" y="4251413"/>
            <a:ext cx="3775393" cy="707886"/>
          </a:xfrm>
          <a:prstGeom prst="rect">
            <a:avLst/>
          </a:prstGeom>
          <a:noFill/>
          <a:ln w="571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lstStyle/>
          <a:p>
            <a:r>
              <a:rPr lang="zh-CN" altLang="en-US" sz="4000" dirty="0">
                <a:solidFill>
                  <a:srgbClr val="CC00FF"/>
                </a:solidFill>
                <a:ea typeface="隶书" panose="02010509060101010101" pitchFamily="49" charset="-122"/>
              </a:rPr>
              <a:t>　样本容量？　</a:t>
            </a:r>
          </a:p>
        </p:txBody>
      </p:sp>
      <p:sp>
        <p:nvSpPr>
          <p:cNvPr id="1215494" name="文本框 1215493"/>
          <p:cNvSpPr txBox="1"/>
          <p:nvPr/>
        </p:nvSpPr>
        <p:spPr>
          <a:xfrm>
            <a:off x="3356429" y="4251413"/>
            <a:ext cx="2133600" cy="707886"/>
          </a:xfrm>
          <a:prstGeom prst="rect">
            <a:avLst/>
          </a:prstGeom>
          <a:noFill/>
          <a:ln w="571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CC00FF"/>
                </a:solidFill>
                <a:ea typeface="隶书" panose="02010509060101010101" pitchFamily="49" charset="-122"/>
              </a:rPr>
              <a:t>样本？</a:t>
            </a:r>
          </a:p>
        </p:txBody>
      </p:sp>
      <p:grpSp>
        <p:nvGrpSpPr>
          <p:cNvPr id="1215495" name="组合 1215494"/>
          <p:cNvGrpSpPr/>
          <p:nvPr/>
        </p:nvGrpSpPr>
        <p:grpSpPr>
          <a:xfrm>
            <a:off x="4423229" y="3337013"/>
            <a:ext cx="2667000" cy="914400"/>
            <a:chOff x="1824" y="2880"/>
            <a:chExt cx="1680" cy="576"/>
          </a:xfrm>
        </p:grpSpPr>
        <p:grpSp>
          <p:nvGrpSpPr>
            <p:cNvPr id="1215496" name="组合 1215495"/>
            <p:cNvGrpSpPr/>
            <p:nvPr/>
          </p:nvGrpSpPr>
          <p:grpSpPr>
            <a:xfrm>
              <a:off x="1824" y="2880"/>
              <a:ext cx="1680" cy="576"/>
              <a:chOff x="1824" y="2880"/>
              <a:chExt cx="1680" cy="576"/>
            </a:xfrm>
          </p:grpSpPr>
          <p:sp>
            <p:nvSpPr>
              <p:cNvPr id="1215497" name="直接连接符 1215496"/>
              <p:cNvSpPr/>
              <p:nvPr/>
            </p:nvSpPr>
            <p:spPr>
              <a:xfrm>
                <a:off x="2592" y="2880"/>
                <a:ext cx="0" cy="24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15498" name="直接连接符 1215497"/>
              <p:cNvSpPr/>
              <p:nvPr/>
            </p:nvSpPr>
            <p:spPr>
              <a:xfrm>
                <a:off x="1824" y="3120"/>
                <a:ext cx="1680" cy="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15499" name="直接连接符 1215498"/>
              <p:cNvSpPr/>
              <p:nvPr/>
            </p:nvSpPr>
            <p:spPr>
              <a:xfrm>
                <a:off x="1824" y="3120"/>
                <a:ext cx="0" cy="336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215500" name="直接连接符 1215499"/>
            <p:cNvSpPr/>
            <p:nvPr/>
          </p:nvSpPr>
          <p:spPr>
            <a:xfrm>
              <a:off x="3504" y="3120"/>
              <a:ext cx="0" cy="336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1215501" name="矩形 1215500"/>
          <p:cNvSpPr/>
          <p:nvPr/>
        </p:nvSpPr>
        <p:spPr>
          <a:xfrm>
            <a:off x="1827862" y="4251413"/>
            <a:ext cx="8610600" cy="11906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　抽取多少名学生进行调查比较合适？被调查的学生又如何抽取呢？ 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3A7FC73-07C1-4EE1-9CBB-C23401043253}"/>
              </a:ext>
            </a:extLst>
          </p:cNvPr>
          <p:cNvSpPr/>
          <p:nvPr/>
        </p:nvSpPr>
        <p:spPr>
          <a:xfrm>
            <a:off x="4655839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1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15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5491" grpId="0"/>
      <p:bldP spid="1215493" grpId="0" animBg="1"/>
      <p:bldP spid="1215494" grpId="0" animBg="1"/>
      <p:bldP spid="1215501" grpId="0" animBg="1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255</TotalTime>
  <Words>1422</Words>
  <Application>Microsoft Office PowerPoint</Application>
  <PresentationFormat>自定义</PresentationFormat>
  <Paragraphs>207</Paragraphs>
  <Slides>25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模板222</vt:lpstr>
      <vt:lpstr>Equation</vt:lpstr>
      <vt:lpstr>Microsoft Graph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中小学视力调查问卷  __年__月__日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ckb</cp:lastModifiedBy>
  <cp:revision>164</cp:revision>
  <dcterms:created xsi:type="dcterms:W3CDTF">2018-06-03T02:36:38Z</dcterms:created>
  <dcterms:modified xsi:type="dcterms:W3CDTF">2020-04-24T02:57:07Z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2052-10.1.0.6929</vt:lpwstr>
  </property>
</Properties>
</file>